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75" r:id="rId2"/>
  </p:sldIdLst>
  <p:sldSz cx="9144000" cy="5143500" type="screen16x9"/>
  <p:notesSz cx="6802438" cy="9934575"/>
  <p:defaultTextStyle>
    <a:defPPr>
      <a:defRPr lang="ru-RU"/>
    </a:defPPr>
    <a:lvl1pPr marL="0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8148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6296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24443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32591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40739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48887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57035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65183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AA9"/>
    <a:srgbClr val="8D8C90"/>
    <a:srgbClr val="504F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49" autoAdjust="0"/>
    <p:restoredTop sz="93957" autoAdjust="0"/>
  </p:normalViewPr>
  <p:slideViewPr>
    <p:cSldViewPr showGuides="1">
      <p:cViewPr>
        <p:scale>
          <a:sx n="100" d="100"/>
          <a:sy n="100" d="100"/>
        </p:scale>
        <p:origin x="-246" y="-516"/>
      </p:cViewPr>
      <p:guideLst>
        <p:guide orient="horz" pos="1620"/>
        <p:guide orient="horz" pos="2968"/>
        <p:guide orient="horz" pos="352"/>
        <p:guide orient="horz" pos="948"/>
        <p:guide pos="2880"/>
        <p:guide pos="385"/>
        <p:guide pos="1565"/>
        <p:guide pos="5193"/>
        <p:guide pos="40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723" cy="496729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3141" y="0"/>
            <a:ext cx="2947723" cy="496729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18.03.2020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21462" cy="37258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04" tIns="45752" rIns="91504" bIns="4575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5" y="4718923"/>
            <a:ext cx="5441950" cy="4470559"/>
          </a:xfrm>
          <a:prstGeom prst="rect">
            <a:avLst/>
          </a:prstGeom>
        </p:spPr>
        <p:txBody>
          <a:bodyPr vert="horz" lIns="91504" tIns="45752" rIns="91504" bIns="4575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6122"/>
            <a:ext cx="2947723" cy="496729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3141" y="9436122"/>
            <a:ext cx="2947723" cy="496729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67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8148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16296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24443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32591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40739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48887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57035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65183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21462" cy="37258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4AD269-883B-4FA7-91A2-7D9D6CC143D6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176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9"/>
            <a:ext cx="9144000" cy="514289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795009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92159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8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4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8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3996" y="778396"/>
            <a:ext cx="7562805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D0AD2-D939-46C0-9A9A-67EB9F295EB5}" type="datetime1">
              <a:rPr lang="ru-RU" smtClean="0"/>
              <a:t>18.03.2020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15" y="204800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15" y="1076328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111CA-ABA1-4F5C-8A5F-B0B794B0FAB3}" type="datetime1">
              <a:rPr lang="ru-RU" smtClean="0"/>
              <a:t>18.03.2020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900"/>
            </a:lvl1pPr>
            <a:lvl2pPr marL="408148" indent="0">
              <a:buNone/>
              <a:defRPr sz="2500"/>
            </a:lvl2pPr>
            <a:lvl3pPr marL="816296" indent="0">
              <a:buNone/>
              <a:defRPr sz="2100"/>
            </a:lvl3pPr>
            <a:lvl4pPr marL="1224443" indent="0">
              <a:buNone/>
              <a:defRPr sz="1800"/>
            </a:lvl4pPr>
            <a:lvl5pPr marL="1632591" indent="0">
              <a:buNone/>
              <a:defRPr sz="1800"/>
            </a:lvl5pPr>
            <a:lvl6pPr marL="2040739" indent="0">
              <a:buNone/>
              <a:defRPr sz="1800"/>
            </a:lvl6pPr>
            <a:lvl7pPr marL="2448887" indent="0">
              <a:buNone/>
              <a:defRPr sz="1800"/>
            </a:lvl7pPr>
            <a:lvl8pPr marL="2857035" indent="0">
              <a:buNone/>
              <a:defRPr sz="1800"/>
            </a:lvl8pPr>
            <a:lvl9pPr marL="3265183" indent="0">
              <a:buNone/>
              <a:defRPr sz="18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D88D8-65CB-4ECF-A318-6BB4D05C6674}" type="datetime1">
              <a:rPr lang="ru-RU" smtClean="0"/>
              <a:t>18.03.2020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0CF-92FB-4410-9047-3BC254073C9A}" type="datetime1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84" y="227409"/>
            <a:ext cx="2405063" cy="4838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4A062-78ED-4C9C-A492-14507572A2B8}" type="datetime1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556"/>
            <a:ext cx="9144000" cy="5142895"/>
          </a:xfrm>
          <a:prstGeom prst="rect">
            <a:avLst/>
          </a:prstGeom>
          <a:noFill/>
        </p:spPr>
      </p:pic>
      <p:sp>
        <p:nvSpPr>
          <p:cNvPr id="8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478478" y="935856"/>
            <a:ext cx="6102883" cy="3580110"/>
          </a:xfrm>
        </p:spPr>
        <p:txBody>
          <a:bodyPr anchor="t">
            <a:normAutofit/>
          </a:bodyPr>
          <a:lstStyle>
            <a:lvl1pPr algn="l">
              <a:lnSpc>
                <a:spcPts val="5400"/>
              </a:lnSpc>
              <a:defRPr sz="4700" b="1">
                <a:solidFill>
                  <a:srgbClr val="8D8C90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61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07"/>
            <a:ext cx="923618" cy="282640"/>
          </a:xfrm>
          <a:prstGeom prst="rect">
            <a:avLst/>
          </a:prstGeom>
          <a:noFill/>
        </p:spPr>
        <p:txBody>
          <a:bodyPr wrap="square" lIns="71561" tIns="35780" rIns="71561" bIns="35780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11189" y="558819"/>
            <a:ext cx="7548638" cy="946151"/>
          </a:xfrm>
        </p:spPr>
        <p:txBody>
          <a:bodyPr/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61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07"/>
            <a:ext cx="923618" cy="282640"/>
          </a:xfrm>
          <a:prstGeom prst="rect">
            <a:avLst/>
          </a:prstGeom>
          <a:noFill/>
        </p:spPr>
        <p:txBody>
          <a:bodyPr wrap="square" lIns="71561" tIns="35780" rIns="71561" bIns="35780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11202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" y="1169"/>
            <a:ext cx="9143998" cy="514289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61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611202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9"/>
            <a:ext cx="9144000" cy="514289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61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611202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556"/>
            <a:ext cx="9144000" cy="514289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7046" y="1478188"/>
            <a:ext cx="5736842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7046" y="353047"/>
            <a:ext cx="5736842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2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444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25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07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888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703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518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9" y="558819"/>
            <a:ext cx="8075612" cy="946151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1188" y="1504951"/>
            <a:ext cx="3647576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504951"/>
            <a:ext cx="3671888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57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151357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A99B9-CE4B-49FD-B3CD-9B24EE545002}" type="datetime1">
              <a:rPr lang="ru-RU" smtClean="0"/>
              <a:t>18.03.2020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3.png"/>
          <p:cNvPicPr>
            <a:picLocks noChangeAspect="1" noChangeArrowheads="1"/>
          </p:cNvPicPr>
          <p:nvPr/>
        </p:nvPicPr>
        <p:blipFill>
          <a:blip r:embed="rId17" cstate="print"/>
          <a:stretch>
            <a:fillRect/>
          </a:stretch>
        </p:blipFill>
        <p:spPr bwMode="auto">
          <a:xfrm>
            <a:off x="1" y="1169"/>
            <a:ext cx="9143998" cy="514289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8" y="558800"/>
            <a:ext cx="7632700" cy="925984"/>
          </a:xfrm>
          <a:prstGeom prst="rect">
            <a:avLst/>
          </a:prstGeom>
        </p:spPr>
        <p:txBody>
          <a:bodyPr vert="horz" lIns="81630" tIns="40815" rIns="81630" bIns="40815" rtlCol="0" anchor="ctr">
            <a:no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202" y="1491630"/>
            <a:ext cx="7632699" cy="3220070"/>
          </a:xfrm>
          <a:prstGeom prst="rect">
            <a:avLst/>
          </a:prstGeom>
        </p:spPr>
        <p:txBody>
          <a:bodyPr vert="horz" lIns="81630" tIns="40815" rIns="81630" bIns="40815" rtlCol="0">
            <a:no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4"/>
            <a:ext cx="2133600" cy="273844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ADC4F-F419-4A78-A3AB-F5C63D4E3CCB}" type="datetime1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4767264"/>
            <a:ext cx="2895600" cy="273844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03475" y="4398169"/>
            <a:ext cx="503585" cy="513582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>
              <a:lnSpc>
                <a:spcPts val="1878"/>
              </a:lnSpc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2" r:id="rId4"/>
    <p:sldLayoutId id="2147483661" r:id="rId5"/>
    <p:sldLayoutId id="2147483663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p:hf hdr="0" ftr="0" dt="0"/>
  <p:txStyles>
    <p:titleStyle>
      <a:lvl1pPr algn="l" defTabSz="816296" rtl="0" eaLnBrk="1" latinLnBrk="0" hangingPunct="1">
        <a:spcBef>
          <a:spcPct val="0"/>
        </a:spcBef>
        <a:buNone/>
        <a:defRPr sz="38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284505" indent="0" algn="l" defTabSz="816296" rtl="0" eaLnBrk="1" latinLnBrk="0" hangingPunct="1">
        <a:spcBef>
          <a:spcPct val="20000"/>
        </a:spcBef>
        <a:buFont typeface="+mj-lt"/>
        <a:buNone/>
        <a:defRPr sz="24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284505" indent="0" algn="l" defTabSz="816296" rtl="0" eaLnBrk="1" latinLnBrk="0" hangingPunct="1">
        <a:spcBef>
          <a:spcPct val="20000"/>
        </a:spcBef>
        <a:buFont typeface="Arial" pitchFamily="34" charset="0"/>
        <a:buNone/>
        <a:defRPr sz="20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557828" indent="-203750" algn="l" defTabSz="816296" rtl="0" eaLnBrk="1" latinLnBrk="0" hangingPunct="1">
        <a:spcBef>
          <a:spcPct val="20000"/>
        </a:spcBef>
        <a:buFont typeface="Arial" pitchFamily="34" charset="0"/>
        <a:buChar char="•"/>
        <a:defRPr sz="20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282020" algn="just" defTabSz="816296" rtl="0" eaLnBrk="1" latinLnBrk="0" hangingPunct="1">
        <a:lnSpc>
          <a:spcPts val="19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123109" indent="0" algn="l" defTabSz="81629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244813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2961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109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256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48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296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44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591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739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8887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035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18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/>
          </p:cNvSpPr>
          <p:nvPr>
            <p:ph type="title" idx="4294967295"/>
          </p:nvPr>
        </p:nvSpPr>
        <p:spPr>
          <a:xfrm>
            <a:off x="1475656" y="425296"/>
            <a:ext cx="7128792" cy="936104"/>
          </a:xfrm>
        </p:spPr>
        <p:txBody>
          <a:bodyPr vert="horz" lIns="81630" tIns="40815" rIns="81630" bIns="40815" rtlCol="0" anchor="ctr">
            <a:noAutofit/>
          </a:bodyPr>
          <a:lstStyle/>
          <a:p>
            <a:pPr algn="ctr"/>
            <a:r>
              <a:rPr lang="ru-RU" sz="2800" dirty="0">
                <a:solidFill>
                  <a:srgbClr val="0070C0"/>
                </a:solidFill>
                <a:latin typeface="Arial Narrow" panose="020B0606020202030204" pitchFamily="34" charset="0"/>
              </a:rPr>
              <a:t>Федеральная налоговая служба </a:t>
            </a:r>
            <a:r>
              <a:rPr lang="ru-RU" sz="2800" dirty="0">
                <a:solidFill>
                  <a:srgbClr val="0070C0"/>
                </a:solidFill>
                <a:latin typeface="Arial Narrow" panose="020B0606020202030204" pitchFamily="34" charset="0"/>
              </a:rPr>
              <a:t>информирует: </a:t>
            </a:r>
            <a:r>
              <a:rPr lang="ru-RU" sz="28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/>
            </a:r>
            <a:br>
              <a:rPr lang="ru-RU" sz="2800" dirty="0" smtClean="0">
                <a:solidFill>
                  <a:srgbClr val="0070C0"/>
                </a:solidFill>
                <a:latin typeface="Arial Narrow" panose="020B0606020202030204" pitchFamily="34" charset="0"/>
              </a:rPr>
            </a:br>
            <a:r>
              <a:rPr lang="ru-RU" sz="3000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ЕНВД </a:t>
            </a:r>
            <a:r>
              <a:rPr lang="ru-RU" sz="3000" dirty="0">
                <a:solidFill>
                  <a:srgbClr val="C00000"/>
                </a:solidFill>
                <a:latin typeface="Arial Narrow" panose="020B0606020202030204" pitchFamily="34" charset="0"/>
              </a:rPr>
              <a:t>с </a:t>
            </a:r>
            <a:r>
              <a:rPr lang="ru-RU" sz="3000" dirty="0">
                <a:solidFill>
                  <a:srgbClr val="C00000"/>
                </a:solidFill>
                <a:latin typeface="Arial Narrow" panose="020B0606020202030204" pitchFamily="34" charset="0"/>
              </a:rPr>
              <a:t>1 января 2021 года не </a:t>
            </a:r>
            <a:r>
              <a:rPr lang="ru-RU" sz="3000" dirty="0">
                <a:solidFill>
                  <a:srgbClr val="C00000"/>
                </a:solidFill>
                <a:latin typeface="Arial Narrow" panose="020B0606020202030204" pitchFamily="34" charset="0"/>
              </a:rPr>
              <a:t>применяется</a:t>
            </a:r>
            <a:endParaRPr lang="ru-RU" sz="3000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566446"/>
            <a:ext cx="784887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000" algn="just">
              <a:spcBef>
                <a:spcPts val="600"/>
              </a:spcBef>
            </a:pPr>
            <a:r>
              <a:rPr lang="ru-RU" sz="1400" dirty="0" smtClean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  <a:t>В </a:t>
            </a:r>
            <a:r>
              <a:rPr lang="ru-RU" sz="1400" dirty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  <a:t>соответствии с Федеральным законом от 29.06.2012 № </a:t>
            </a:r>
            <a:r>
              <a:rPr lang="ru-RU" sz="1400" dirty="0" smtClean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  <a:t>97-ФЗ </a:t>
            </a:r>
            <a:r>
              <a:rPr lang="ru-RU" sz="14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система </a:t>
            </a:r>
            <a:r>
              <a:rPr lang="ru-RU" sz="1400" dirty="0">
                <a:solidFill>
                  <a:srgbClr val="0070C0"/>
                </a:solidFill>
                <a:latin typeface="Arial Narrow" panose="020B0606020202030204" pitchFamily="34" charset="0"/>
              </a:rPr>
              <a:t>налогообложения в виде единого налога на вмененный доход (ЕНВД) с 1 января 2021 года не </a:t>
            </a:r>
            <a:r>
              <a:rPr lang="ru-RU" sz="14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применяется</a:t>
            </a:r>
            <a:r>
              <a:rPr lang="ru-RU" sz="1400" dirty="0" smtClean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  <a:t>.</a:t>
            </a:r>
            <a:endParaRPr lang="ru-RU" sz="1400" dirty="0">
              <a:solidFill>
                <a:srgbClr val="0070C0"/>
              </a:solidFill>
              <a:latin typeface="Arial Narrow" panose="020B0606020202030204" pitchFamily="34" charset="0"/>
              <a:ea typeface="+mj-ea"/>
              <a:cs typeface="+mj-cs"/>
            </a:endParaRPr>
          </a:p>
          <a:p>
            <a:pPr indent="180000" algn="just">
              <a:spcBef>
                <a:spcPts val="600"/>
              </a:spcBef>
            </a:pPr>
            <a:r>
              <a:rPr lang="ru-RU" sz="1400" dirty="0" smtClean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  <a:t>Налогоплательщики, </a:t>
            </a:r>
            <a:r>
              <a:rPr lang="ru-RU" sz="1400" dirty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  <a:t>применявшие ЕНВД, могут перейти на следующие режимы налогообложения:</a:t>
            </a:r>
          </a:p>
          <a:p>
            <a:pPr indent="180000" algn="just">
              <a:spcBef>
                <a:spcPts val="600"/>
              </a:spcBef>
            </a:pPr>
            <a:r>
              <a:rPr lang="ru-RU" sz="1400" dirty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  <a:t>1) </a:t>
            </a:r>
            <a:r>
              <a:rPr lang="ru-RU" sz="1400" dirty="0" smtClean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  <a:t>организации </a:t>
            </a:r>
            <a:r>
              <a:rPr lang="ru-RU" sz="1400" dirty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  <a:t>и индивидуальные предприниматели – на </a:t>
            </a:r>
            <a:r>
              <a:rPr lang="ru-RU" sz="1400" b="1" dirty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  <a:t>упрощённую систему </a:t>
            </a:r>
            <a:r>
              <a:rPr lang="ru-RU" sz="1400" b="1" dirty="0" smtClean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  <a:t>налогообложения</a:t>
            </a:r>
            <a:r>
              <a:rPr lang="ru-RU" sz="1400" dirty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  <a:t>;</a:t>
            </a:r>
          </a:p>
          <a:p>
            <a:pPr indent="180000" algn="just">
              <a:spcBef>
                <a:spcPts val="600"/>
              </a:spcBef>
            </a:pPr>
            <a:r>
              <a:rPr lang="ru-RU" sz="1400" dirty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  <a:t>2) индивидуальные предприниматели, привлекающие при осуществлении своей деятельности не более </a:t>
            </a:r>
            <a:r>
              <a:rPr lang="ru-RU" sz="1400" dirty="0" smtClean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  <a:t/>
            </a:r>
            <a:br>
              <a:rPr lang="ru-RU" sz="1400" dirty="0" smtClean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</a:br>
            <a:r>
              <a:rPr lang="ru-RU" sz="1400" dirty="0" smtClean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  <a:t>15 </a:t>
            </a:r>
            <a:r>
              <a:rPr lang="ru-RU" sz="1400" dirty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  <a:t>работников, могут перейти на </a:t>
            </a:r>
            <a:r>
              <a:rPr lang="ru-RU" sz="1400" b="1" dirty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  <a:t>патентную систему налогообложения</a:t>
            </a:r>
            <a:r>
              <a:rPr lang="ru-RU" sz="1400" dirty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  <a:t>; </a:t>
            </a:r>
          </a:p>
          <a:p>
            <a:pPr indent="180000" algn="just">
              <a:spcBef>
                <a:spcPts val="600"/>
              </a:spcBef>
            </a:pPr>
            <a:r>
              <a:rPr lang="ru-RU" sz="1400" dirty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  <a:t>3) индивидуальные предприниматели, не имеющие наемных работников, могут перейти на применение </a:t>
            </a:r>
            <a:r>
              <a:rPr lang="ru-RU" sz="1400" b="1" dirty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  <a:t>налога на профессиональный доход</a:t>
            </a:r>
            <a:r>
              <a:rPr lang="ru-RU" sz="1400" dirty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  <a:t>. </a:t>
            </a:r>
          </a:p>
          <a:p>
            <a:pPr indent="180000" algn="just">
              <a:spcBef>
                <a:spcPts val="600"/>
              </a:spcBef>
            </a:pPr>
            <a:r>
              <a:rPr lang="ru-RU" sz="1400" dirty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  <a:t>Организации и индивидуальные предприниматели при применении указанных режимов освобождаются от уплаты тех же налогов, что и при ЕНВД (</a:t>
            </a:r>
            <a:r>
              <a:rPr lang="ru-RU" sz="1400" dirty="0" smtClean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  <a:t>налога </a:t>
            </a:r>
            <a:r>
              <a:rPr lang="ru-RU" sz="1400" dirty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  <a:t>на прибыль </a:t>
            </a:r>
            <a:r>
              <a:rPr lang="ru-RU" sz="1400" dirty="0" smtClean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  <a:t>организаций, налога </a:t>
            </a:r>
            <a:r>
              <a:rPr lang="ru-RU" sz="1400" dirty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  <a:t>на добавленную стоимость, </a:t>
            </a:r>
            <a:r>
              <a:rPr lang="ru-RU" sz="1400" dirty="0" smtClean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  <a:t>налога </a:t>
            </a:r>
            <a:r>
              <a:rPr lang="ru-RU" sz="1400" dirty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  <a:t>на </a:t>
            </a:r>
            <a:r>
              <a:rPr lang="ru-RU" sz="1400" dirty="0" smtClean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  <a:t>имущество, налога на доходы физических лиц).</a:t>
            </a:r>
            <a:endParaRPr lang="ru-RU" sz="1400" dirty="0">
              <a:solidFill>
                <a:srgbClr val="0070C0"/>
              </a:solidFill>
              <a:latin typeface="Arial Narrow" panose="020B0606020202030204" pitchFamily="34" charset="0"/>
              <a:ea typeface="+mj-ea"/>
              <a:cs typeface="+mj-cs"/>
            </a:endParaRPr>
          </a:p>
          <a:p>
            <a:pPr indent="180000" algn="just">
              <a:spcBef>
                <a:spcPts val="600"/>
              </a:spcBef>
            </a:pPr>
            <a:r>
              <a:rPr lang="ru-RU" sz="1400" dirty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  <a:t>Информация о существующих режимах налогообложения размещена на сайте ФНС России </a:t>
            </a:r>
            <a:r>
              <a:rPr lang="ru-RU" sz="1400" b="1" dirty="0" smtClean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  <a:t>www.nalog.ru</a:t>
            </a:r>
            <a:r>
              <a:rPr lang="ru-RU" sz="1400" dirty="0" smtClean="0">
                <a:solidFill>
                  <a:srgbClr val="0070C0"/>
                </a:solidFill>
                <a:latin typeface="Arial Narrow" panose="020B0606020202030204" pitchFamily="34" charset="0"/>
                <a:ea typeface="+mj-ea"/>
                <a:cs typeface="+mj-cs"/>
              </a:rPr>
              <a:t>.</a:t>
            </a:r>
            <a:endParaRPr lang="ru-RU" sz="1400" dirty="0">
              <a:solidFill>
                <a:srgbClr val="0070C0"/>
              </a:solidFill>
              <a:latin typeface="Arial Narrow" panose="020B0606020202030204" pitchFamily="34" charset="0"/>
              <a:ea typeface="+mj-ea"/>
              <a:cs typeface="+mj-cs"/>
            </a:endParaRPr>
          </a:p>
        </p:txBody>
      </p:sp>
      <p:pic>
        <p:nvPicPr>
          <p:cNvPr id="2" name="Picture 2" descr="C:\Users\5400-00-064\Documents\фирменный_стиль\Герб на прозрачном поле\Новый герб 100х100красный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83518"/>
            <a:ext cx="792088" cy="819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2566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/>
      <p:bldP spid="3" grpId="0"/>
    </p:bldLst>
  </p:timing>
</p:sld>
</file>

<file path=ppt/theme/theme1.xml><?xml version="1.0" encoding="utf-8"?>
<a:theme xmlns:a="http://schemas.openxmlformats.org/drawingml/2006/main" name="Present_FNS2012_16-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Present_FNS2012_16-9</Template>
  <TotalTime>3795</TotalTime>
  <Words>71</Words>
  <Application>Microsoft Office PowerPoint</Application>
  <PresentationFormat>Экран (16:9)</PresentationFormat>
  <Paragraphs>9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Present_FNS2012_16-9</vt:lpstr>
      <vt:lpstr>Федеральная налоговая служба информирует:  ЕНВД с 1 января 2021 года не применяется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Суровикина Евгения Геннадьевна</dc:creator>
  <cp:lastModifiedBy>Ботвиновская Ольга Владимировна</cp:lastModifiedBy>
  <cp:revision>430</cp:revision>
  <cp:lastPrinted>2019-12-10T04:40:12Z</cp:lastPrinted>
  <dcterms:created xsi:type="dcterms:W3CDTF">2017-05-17T06:35:40Z</dcterms:created>
  <dcterms:modified xsi:type="dcterms:W3CDTF">2020-03-18T06:27:10Z</dcterms:modified>
</cp:coreProperties>
</file>